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7" r:id="rId2"/>
    <p:sldId id="392" r:id="rId3"/>
    <p:sldId id="371" r:id="rId4"/>
    <p:sldId id="394" r:id="rId5"/>
    <p:sldId id="372" r:id="rId6"/>
    <p:sldId id="258" r:id="rId7"/>
    <p:sldId id="342" r:id="rId8"/>
    <p:sldId id="292" r:id="rId9"/>
    <p:sldId id="259" r:id="rId10"/>
    <p:sldId id="370" r:id="rId11"/>
    <p:sldId id="368" r:id="rId12"/>
    <p:sldId id="369" r:id="rId13"/>
    <p:sldId id="388" r:id="rId14"/>
    <p:sldId id="296" r:id="rId15"/>
    <p:sldId id="293" r:id="rId16"/>
    <p:sldId id="261" r:id="rId17"/>
    <p:sldId id="294" r:id="rId18"/>
    <p:sldId id="373" r:id="rId19"/>
    <p:sldId id="340" r:id="rId20"/>
    <p:sldId id="341" r:id="rId21"/>
    <p:sldId id="374" r:id="rId22"/>
    <p:sldId id="377" r:id="rId23"/>
    <p:sldId id="375" r:id="rId24"/>
    <p:sldId id="378" r:id="rId25"/>
    <p:sldId id="298" r:id="rId26"/>
    <p:sldId id="300" r:id="rId27"/>
    <p:sldId id="301" r:id="rId28"/>
    <p:sldId id="299" r:id="rId29"/>
    <p:sldId id="379" r:id="rId30"/>
    <p:sldId id="364" r:id="rId31"/>
    <p:sldId id="352" r:id="rId32"/>
    <p:sldId id="383" r:id="rId33"/>
    <p:sldId id="382" r:id="rId34"/>
    <p:sldId id="381" r:id="rId35"/>
    <p:sldId id="384" r:id="rId36"/>
    <p:sldId id="385" r:id="rId37"/>
    <p:sldId id="386" r:id="rId38"/>
    <p:sldId id="380" r:id="rId39"/>
    <p:sldId id="387" r:id="rId40"/>
    <p:sldId id="366" r:id="rId41"/>
    <p:sldId id="389" r:id="rId42"/>
    <p:sldId id="390" r:id="rId43"/>
    <p:sldId id="393" r:id="rId44"/>
    <p:sldId id="391" r:id="rId45"/>
  </p:sldIdLst>
  <p:sldSz cx="9144000" cy="6858000" type="screen4x3"/>
  <p:notesSz cx="6794500" cy="9918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>
      <p:cViewPr varScale="1">
        <p:scale>
          <a:sx n="92" d="100"/>
          <a:sy n="92" d="100"/>
        </p:scale>
        <p:origin x="882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/>
          <a:lstStyle>
            <a:lvl1pPr algn="r">
              <a:defRPr sz="1200"/>
            </a:lvl1pPr>
          </a:lstStyle>
          <a:p>
            <a:fld id="{A4F9A225-1595-4D4F-899A-BD90F390C6E8}" type="datetimeFigureOut">
              <a:rPr lang="en-US" smtClean="0"/>
              <a:t>4/3/2014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21043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3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 anchor="b"/>
          <a:lstStyle>
            <a:lvl1pPr algn="r">
              <a:defRPr sz="1200"/>
            </a:lvl1pPr>
          </a:lstStyle>
          <a:p>
            <a:fld id="{E3CCF43C-7808-46FF-B569-57E74462F5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1024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/>
          <a:lstStyle>
            <a:lvl1pPr algn="r">
              <a:defRPr sz="1200"/>
            </a:lvl1pPr>
          </a:lstStyle>
          <a:p>
            <a:fld id="{2A851877-43C6-468F-BBF3-1522A1F2DA5B}" type="datetimeFigureOut">
              <a:rPr lang="en-US" smtClean="0"/>
              <a:t>4/3/2014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59350" cy="37195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76" tIns="45688" rIns="91376" bIns="4568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1383"/>
            <a:ext cx="5435600" cy="4463415"/>
          </a:xfrm>
          <a:prstGeom prst="rect">
            <a:avLst/>
          </a:prstGeom>
        </p:spPr>
        <p:txBody>
          <a:bodyPr vert="horz" lIns="91376" tIns="45688" rIns="91376" bIns="45688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1043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3"/>
            <a:ext cx="2944283" cy="495935"/>
          </a:xfrm>
          <a:prstGeom prst="rect">
            <a:avLst/>
          </a:prstGeom>
        </p:spPr>
        <p:txBody>
          <a:bodyPr vert="horz" lIns="91376" tIns="45688" rIns="91376" bIns="45688" rtlCol="0" anchor="b"/>
          <a:lstStyle>
            <a:lvl1pPr algn="r">
              <a:defRPr sz="1200"/>
            </a:lvl1pPr>
          </a:lstStyle>
          <a:p>
            <a:fld id="{32839399-4198-449D-8E44-1D3F187AE0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3738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33A7B-5327-46E7-B250-2A2AD0E0C40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1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E08A8-6C9C-4368-B170-6C87A495EA9A}" type="datetime1">
              <a:rPr lang="en-US" smtClean="0"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69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9A760-0DBE-459E-9E96-3A444ED513F9}" type="datetime1">
              <a:rPr lang="en-US" smtClean="0"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2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FFEDC-03EC-41AB-915D-87CF6D660030}" type="datetime1">
              <a:rPr lang="en-US" smtClean="0"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3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690C5-55CB-45E1-B7D0-F9669A481A37}" type="datetime1">
              <a:rPr lang="en-US" smtClean="0"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9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79328-50E0-4925-BA6B-F4C1651F4A1B}" type="datetime1">
              <a:rPr lang="en-US" smtClean="0"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314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A41CA5-E68F-4366-BC56-88A0733E115B}" type="datetime1">
              <a:rPr lang="en-US" smtClean="0"/>
              <a:t>4/3/2014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17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C22E5-FC06-4896-8DFF-392783EFAF86}" type="datetime1">
              <a:rPr lang="en-US" smtClean="0"/>
              <a:t>4/3/2014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33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94CF5-0AC7-436D-A43E-521248CB08CD}" type="datetime1">
              <a:rPr lang="en-US" smtClean="0"/>
              <a:t>4/3/2014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42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09ED0-CEB2-4544-9511-3C0DD5AD6A97}" type="datetime1">
              <a:rPr lang="en-US" smtClean="0"/>
              <a:t>4/3/2014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716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20A53-7D81-4E5B-A90B-0FCA4D84DF02}" type="datetime1">
              <a:rPr lang="en-US" smtClean="0"/>
              <a:t>4/3/2014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516F4-95F0-4259-939E-57964DE42C69}" type="datetime1">
              <a:rPr lang="en-US" smtClean="0"/>
              <a:t>4/3/2014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96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6AAE3-5CE6-484B-8E2D-18F477154C01}" type="datetime1">
              <a:rPr lang="en-US" smtClean="0"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35F7E-667F-474B-965D-3788BE7E63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3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9.jpeg"/><Relationship Id="rId4" Type="http://schemas.openxmlformats.org/officeDocument/2006/relationships/audio" Target="../media/media2.mp3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5.wav"/><Relationship Id="rId7" Type="http://schemas.openxmlformats.org/officeDocument/2006/relationships/image" Target="../media/image15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7" Type="http://schemas.openxmlformats.org/officeDocument/2006/relationships/image" Target="../media/image40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wav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3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3.mp3"/><Relationship Id="rId7" Type="http://schemas.openxmlformats.org/officeDocument/2006/relationships/image" Target="../media/image1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p3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media" Target="../media/media8.mp3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p3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10.wav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audio" Target="../media/media11.wav"/><Relationship Id="rId5" Type="http://schemas.microsoft.com/office/2007/relationships/media" Target="../media/media11.wav"/><Relationship Id="rId4" Type="http://schemas.openxmlformats.org/officeDocument/2006/relationships/audio" Target="../media/media10.wav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7200" y="1484784"/>
            <a:ext cx="8153400" cy="1470025"/>
          </a:xfrm>
        </p:spPr>
        <p:txBody>
          <a:bodyPr>
            <a:normAutofit/>
          </a:bodyPr>
          <a:lstStyle/>
          <a:p>
            <a:r>
              <a:rPr lang="en-US" dirty="0" smtClean="0"/>
              <a:t>Music Emotion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3573016"/>
            <a:ext cx="6400800" cy="1608584"/>
          </a:xfrm>
        </p:spPr>
        <p:txBody>
          <a:bodyPr>
            <a:normAutofit/>
          </a:bodyPr>
          <a:lstStyle/>
          <a:p>
            <a:r>
              <a:rPr lang="en-US" b="1" dirty="0"/>
              <a:t>Bin </a:t>
            </a:r>
            <a:r>
              <a:rPr lang="en-US" b="1" dirty="0" smtClean="0"/>
              <a:t>Wu</a:t>
            </a:r>
          </a:p>
          <a:p>
            <a:r>
              <a:rPr lang="en-US" b="1" dirty="0"/>
              <a:t>http://www.cse.ust.hk/~bwuaa/</a:t>
            </a:r>
            <a:endParaRPr lang="en-US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4" y="6372225"/>
            <a:ext cx="361996" cy="46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94379" y="650719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Hong Kong University of Science and Technology</a:t>
            </a:r>
            <a:endParaRPr lang="zh-CN" altLang="en-US" sz="1200" b="1" dirty="0">
              <a:solidFill>
                <a:schemeClr val="accent1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4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- </a:t>
            </a:r>
            <a:r>
              <a:rPr lang="en-US" dirty="0" err="1" smtClean="0"/>
              <a:t>Stereomood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8177213" cy="40517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1706" y="5638800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https://www.stereomood.com/</a:t>
            </a:r>
          </a:p>
        </p:txBody>
      </p:sp>
    </p:spTree>
    <p:extLst>
      <p:ext uri="{BB962C8B-B14F-4D97-AF65-F5344CB8AC3E}">
        <p14:creationId xmlns:p14="http://schemas.microsoft.com/office/powerpoint/2010/main" val="386645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- </a:t>
            </a:r>
            <a:r>
              <a:rPr lang="en-US" dirty="0" err="1" smtClean="0"/>
              <a:t>Sensbeat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05" y="1276058"/>
            <a:ext cx="2945797" cy="5236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607" y="1262077"/>
            <a:ext cx="2953110" cy="5238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400" y="698500"/>
            <a:ext cx="10382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0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</a:t>
            </a:r>
            <a:r>
              <a:rPr lang="en-US" dirty="0" smtClean="0"/>
              <a:t>– </a:t>
            </a:r>
            <a:r>
              <a:rPr lang="en-US" dirty="0" err="1" smtClean="0"/>
              <a:t>Sensbeat</a:t>
            </a:r>
            <a:r>
              <a:rPr lang="en-US" dirty="0" smtClean="0"/>
              <a:t> (cont’d)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17638"/>
            <a:ext cx="2895600" cy="5136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912" y="1417638"/>
            <a:ext cx="2891287" cy="51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6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emotion -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computer music, music emotion is defined as: </a:t>
            </a:r>
            <a:r>
              <a:rPr lang="en-US" b="1" dirty="0" smtClean="0"/>
              <a:t>what emotions are expressed by music.</a:t>
            </a:r>
          </a:p>
          <a:p>
            <a:r>
              <a:rPr lang="en-US" dirty="0" smtClean="0"/>
              <a:t>Not to be confused: </a:t>
            </a:r>
            <a:r>
              <a:rPr lang="en-US" b="1" dirty="0" smtClean="0"/>
              <a:t>what emotions human feel after listening to music.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Music emotion perception and recognition</a:t>
            </a:r>
            <a:endParaRPr lang="en-US" dirty="0"/>
          </a:p>
        </p:txBody>
      </p:sp>
      <p:pic>
        <p:nvPicPr>
          <p:cNvPr id="4" name="cheerful-Hey_jude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38092.072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492" y="3886200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429000"/>
            <a:ext cx="133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Hey Jude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69556" y="3581400"/>
            <a:ext cx="2845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Yesterday once more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96" y="1541632"/>
            <a:ext cx="1477204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114925"/>
            <a:ext cx="14954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 rot="19510006">
            <a:off x="1850127" y="2897099"/>
            <a:ext cx="1576733" cy="466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175410">
            <a:off x="5099641" y="2899411"/>
            <a:ext cx="1481385" cy="45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947698" y="3466744"/>
            <a:ext cx="685800" cy="1295400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19600" y="3657600"/>
            <a:ext cx="1002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Machine</a:t>
            </a:r>
          </a:p>
          <a:p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1897965">
            <a:off x="1847121" y="4874639"/>
            <a:ext cx="1576733" cy="4662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8633997">
            <a:off x="5220445" y="4894609"/>
            <a:ext cx="1481385" cy="4508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2514600" y="6019800"/>
            <a:ext cx="998208" cy="457200"/>
          </a:xfrm>
          <a:prstGeom prst="wedgeRectCallout">
            <a:avLst>
              <a:gd name="adj1" fmla="val 67485"/>
              <a:gd name="adj2" fmla="val -926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Happy??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5328435" y="6019800"/>
            <a:ext cx="741121" cy="457200"/>
          </a:xfrm>
          <a:prstGeom prst="wedgeRectCallout">
            <a:avLst>
              <a:gd name="adj1" fmla="val -73537"/>
              <a:gd name="adj2" fmla="val -109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Sad??</a:t>
            </a:r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2057400" y="2021882"/>
            <a:ext cx="1090543" cy="568918"/>
          </a:xfrm>
          <a:prstGeom prst="wedgeRectCallout">
            <a:avLst>
              <a:gd name="adj1" fmla="val 67485"/>
              <a:gd name="adj2" fmla="val -926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</a:t>
            </a:r>
            <a:r>
              <a:rPr lang="en-US" dirty="0" smtClean="0"/>
              <a:t>Happy??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5274613" y="2057400"/>
            <a:ext cx="897587" cy="521732"/>
          </a:xfrm>
          <a:prstGeom prst="wedgeRectCallout">
            <a:avLst>
              <a:gd name="adj1" fmla="val -73537"/>
              <a:gd name="adj2" fmla="val -109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</a:t>
            </a:r>
            <a:r>
              <a:rPr lang="en-US" dirty="0" smtClean="0"/>
              <a:t>Sad??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41974" y="1447800"/>
            <a:ext cx="4850459" cy="244286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9634" y="1295399"/>
            <a:ext cx="1934119" cy="55404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Music emotion perception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65368" y="4501480"/>
            <a:ext cx="4850459" cy="22862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858000" y="6324600"/>
            <a:ext cx="2166427" cy="46308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dk1"/>
                </a:solidFill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dirty="0" smtClean="0"/>
              <a:t>Music emotion recognition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38200" y="3113257"/>
            <a:ext cx="838200" cy="381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329759" y="3276244"/>
            <a:ext cx="838200" cy="381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16" y="1849447"/>
            <a:ext cx="2141084" cy="142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16" y="4728769"/>
            <a:ext cx="2301295" cy="152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14</a:t>
            </a:fld>
            <a:endParaRPr lang="en-US"/>
          </a:p>
        </p:txBody>
      </p:sp>
      <p:pic>
        <p:nvPicPr>
          <p:cNvPr id="29" name="yesterday_once_mor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7600" y="3962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3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5" grpId="0"/>
      <p:bldP spid="6" grpId="0"/>
      <p:bldP spid="8" grpId="0" animBg="1"/>
      <p:bldP spid="11" grpId="0" animBg="1"/>
      <p:bldP spid="9" grpId="0" animBg="1"/>
      <p:bldP spid="10" grpId="0"/>
      <p:bldP spid="14" grpId="0" animBg="1"/>
      <p:bldP spid="15" grpId="0" animBg="1"/>
      <p:bldP spid="12" grpId="0" animBg="1"/>
      <p:bldP spid="17" grpId="0" animBg="1"/>
      <p:bldP spid="18" grpId="0" animBg="1"/>
      <p:bldP spid="19" grpId="0" animBg="1"/>
      <p:bldP spid="13" grpId="0" animBg="1"/>
      <p:bldP spid="16" grpId="0" animBg="1"/>
      <p:bldP spid="23" grpId="0" animBg="1"/>
      <p:bldP spid="24" grpId="0" animBg="1"/>
      <p:bldP spid="20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How to represent emotion?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13344"/>
            <a:ext cx="4632534" cy="4658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5877272"/>
            <a:ext cx="8229600" cy="680939"/>
          </a:xfrm>
        </p:spPr>
        <p:txBody>
          <a:bodyPr/>
          <a:lstStyle/>
          <a:p>
            <a:pPr algn="ctr"/>
            <a:r>
              <a:rPr lang="en-US" dirty="0" err="1"/>
              <a:t>Hevner’s</a:t>
            </a:r>
            <a:r>
              <a:rPr lang="en-US" dirty="0"/>
              <a:t> eight-emotion adjective groups</a:t>
            </a:r>
          </a:p>
        </p:txBody>
      </p:sp>
      <p:sp>
        <p:nvSpPr>
          <p:cNvPr id="3" name="Rectangle 2"/>
          <p:cNvSpPr/>
          <p:nvPr/>
        </p:nvSpPr>
        <p:spPr>
          <a:xfrm>
            <a:off x="2895600" y="1144756"/>
            <a:ext cx="32503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/>
              <a:t>Categorical model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6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How to represent emotion: Dimensional model</a:t>
            </a:r>
            <a:endParaRPr lang="zh-CN" alt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5536" y="5877272"/>
            <a:ext cx="8229600" cy="680939"/>
          </a:xfrm>
        </p:spPr>
        <p:txBody>
          <a:bodyPr/>
          <a:lstStyle/>
          <a:p>
            <a:pPr algn="ctr"/>
            <a:r>
              <a:rPr lang="en-US" dirty="0" err="1" smtClean="0"/>
              <a:t>Russel’s</a:t>
            </a:r>
            <a:r>
              <a:rPr lang="en-US" dirty="0" smtClean="0"/>
              <a:t> valence-</a:t>
            </a:r>
            <a:r>
              <a:rPr lang="en-US" altLang="zh-CN" dirty="0" smtClean="0"/>
              <a:t>arousal</a:t>
            </a:r>
            <a:r>
              <a:rPr lang="en-US" dirty="0" smtClean="0"/>
              <a:t> model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1524000"/>
            <a:ext cx="5091113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37538" y="4202668"/>
            <a:ext cx="2625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(how positive or negative)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1611868"/>
            <a:ext cx="2180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(how strong or weak)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7140" y="1905000"/>
            <a:ext cx="12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[6.5,7.8]</a:t>
            </a:r>
            <a:endParaRPr lang="en-US" sz="2400" b="1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5799068" y="2265040"/>
            <a:ext cx="864096" cy="57606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13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Categorical vs. </a:t>
            </a:r>
            <a:r>
              <a:rPr lang="en-US" altLang="zh-CN" dirty="0"/>
              <a:t>Dimensional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2511850" cy="252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588" y="1600200"/>
            <a:ext cx="289666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3" y="4800600"/>
            <a:ext cx="2644393" cy="176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400" y="4038600"/>
            <a:ext cx="3531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Easy to interpret:</a:t>
            </a:r>
          </a:p>
          <a:p>
            <a:r>
              <a:rPr lang="en-US" b="1" dirty="0" smtClean="0"/>
              <a:t>Which instrument sounds happier?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812628" y="4078069"/>
            <a:ext cx="310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Finer granularity:</a:t>
            </a:r>
          </a:p>
          <a:p>
            <a:r>
              <a:rPr lang="en-US" b="1" dirty="0" smtClean="0"/>
              <a:t>Which is the best party music?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3810000" y="2286000"/>
            <a:ext cx="1573536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>
            <a:off x="3810000" y="2883932"/>
            <a:ext cx="1573536" cy="69746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84264" y="1715869"/>
            <a:ext cx="2189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Listening test:</a:t>
            </a:r>
          </a:p>
          <a:p>
            <a:r>
              <a:rPr lang="en-US" dirty="0" smtClean="0"/>
              <a:t>e.g., Happy (6.5,7.8) 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04931" y="3505200"/>
            <a:ext cx="117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Clustering </a:t>
            </a:r>
            <a:endParaRPr lang="en-US" dirty="0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724400"/>
            <a:ext cx="3087271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49516" y="1669702"/>
            <a:ext cx="1104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[6.5,7.8]</a:t>
            </a:r>
            <a:endParaRPr lang="en-US" b="1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8192150" y="1905000"/>
            <a:ext cx="342250" cy="45720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7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5" grpId="0" animBg="1"/>
      <p:bldP spid="16" grpId="0"/>
      <p:bldP spid="17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us fell?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emotion perception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1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6846118" y="1371600"/>
            <a:ext cx="1383482" cy="52686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  <a:r>
              <a:rPr lang="en-US" dirty="0" smtClean="0"/>
              <a:t>xperience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 emotion perception</a:t>
            </a:r>
            <a:endParaRPr lang="en-US" dirty="0"/>
          </a:p>
        </p:txBody>
      </p:sp>
      <p:pic>
        <p:nvPicPr>
          <p:cNvPr id="4" name="cheerful-Hey_ju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492" y="4084699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627499"/>
            <a:ext cx="133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Hey Jude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69556" y="3657600"/>
            <a:ext cx="2845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Yesterday once more</a:t>
            </a:r>
            <a:endParaRPr lang="en-US" sz="2400" b="1" dirty="0"/>
          </a:p>
        </p:txBody>
      </p:sp>
      <p:pic>
        <p:nvPicPr>
          <p:cNvPr id="7" name="sad-Yesterday_once_mor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17524" y="4114800"/>
            <a:ext cx="609600" cy="6096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54" y="3079589"/>
            <a:ext cx="1477204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>
            <a:off x="1981200" y="3847022"/>
            <a:ext cx="893073" cy="466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 rot="10800000">
            <a:off x="5181315" y="3822169"/>
            <a:ext cx="647130" cy="45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ular Callout 17"/>
          <p:cNvSpPr/>
          <p:nvPr/>
        </p:nvSpPr>
        <p:spPr>
          <a:xfrm>
            <a:off x="1932068" y="3107298"/>
            <a:ext cx="1090543" cy="568918"/>
          </a:xfrm>
          <a:prstGeom prst="wedgeRectCallout">
            <a:avLst>
              <a:gd name="adj1" fmla="val 77648"/>
              <a:gd name="adj2" fmla="val 291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</a:t>
            </a:r>
            <a:r>
              <a:rPr lang="en-US" dirty="0" smtClean="0"/>
              <a:t>Happy??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5274613" y="3135663"/>
            <a:ext cx="897587" cy="521732"/>
          </a:xfrm>
          <a:prstGeom prst="wedgeRectCallout">
            <a:avLst>
              <a:gd name="adj1" fmla="val -76624"/>
              <a:gd name="adj2" fmla="val 498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</a:t>
            </a:r>
            <a:r>
              <a:rPr lang="en-US" dirty="0" smtClean="0"/>
              <a:t>Sad??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743200" y="4945523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Tempo?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0" y="5581828"/>
            <a:ext cx="1208966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Strength?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038600" y="5165742"/>
            <a:ext cx="146628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Instruments?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972444" y="5815413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Chords?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076276" y="5581828"/>
            <a:ext cx="1400724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Brightness?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73733" y="5267158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Lyrics?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369194" y="6243415"/>
            <a:ext cx="1400724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Melody?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6200" y="1632343"/>
            <a:ext cx="1200570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Weather?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04800" y="2286000"/>
            <a:ext cx="1591546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Temperature?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31520" y="1352757"/>
            <a:ext cx="975613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Mood?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52400" y="1138015"/>
            <a:ext cx="1139834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Location?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825063" y="2118352"/>
            <a:ext cx="1139834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Noise?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968809" y="1528984"/>
            <a:ext cx="1109261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Activity?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583572" y="1681385"/>
            <a:ext cx="1139834" cy="614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Age?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504880" y="1352757"/>
            <a:ext cx="1139834" cy="614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Taste?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499639" y="2002530"/>
            <a:ext cx="1139834" cy="614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Gender?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542462" y="2295970"/>
            <a:ext cx="1610938" cy="614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Cultural background?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31492" y="1468028"/>
            <a:ext cx="1676400" cy="94321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Context</a:t>
            </a:r>
            <a:endParaRPr lang="en-US" sz="2800" b="1" dirty="0"/>
          </a:p>
        </p:txBody>
      </p:sp>
      <p:sp>
        <p:nvSpPr>
          <p:cNvPr id="57" name="Rectangle 56"/>
          <p:cNvSpPr/>
          <p:nvPr/>
        </p:nvSpPr>
        <p:spPr>
          <a:xfrm>
            <a:off x="5492711" y="1517070"/>
            <a:ext cx="1855219" cy="9432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Personality</a:t>
            </a:r>
            <a:endParaRPr lang="en-US" sz="2800" b="1" dirty="0"/>
          </a:p>
        </p:txBody>
      </p:sp>
      <p:sp>
        <p:nvSpPr>
          <p:cNvPr id="58" name="Rectangle 57"/>
          <p:cNvSpPr/>
          <p:nvPr/>
        </p:nvSpPr>
        <p:spPr>
          <a:xfrm>
            <a:off x="3078070" y="5161857"/>
            <a:ext cx="1855219" cy="9432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Features of music</a:t>
            </a:r>
            <a:endParaRPr lang="en-US" sz="2800" b="1" dirty="0"/>
          </a:p>
        </p:txBody>
      </p:sp>
      <p:sp>
        <p:nvSpPr>
          <p:cNvPr id="59" name="Rectangle 58"/>
          <p:cNvSpPr/>
          <p:nvPr/>
        </p:nvSpPr>
        <p:spPr>
          <a:xfrm>
            <a:off x="2743200" y="2372657"/>
            <a:ext cx="1139834" cy="6145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Previous music?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60" grpId="0" animBg="1"/>
      <p:bldP spid="5" grpId="0"/>
      <p:bldP spid="6" grpId="0"/>
      <p:bldP spid="8" grpId="0" animBg="1"/>
      <p:bldP spid="11" grpId="0" animBg="1"/>
      <p:bldP spid="18" grpId="0" animBg="1"/>
      <p:bldP spid="19" grpId="0" animBg="1"/>
      <p:bldP spid="2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21" grpId="0" animBg="1"/>
      <p:bldP spid="57" grpId="0" animBg="1"/>
      <p:bldP spid="58" grpId="0" animBg="1"/>
      <p:bldP spid="5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162492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can music emotion be used for?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457200" y="3200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1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1868325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Tempo?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2777740"/>
            <a:ext cx="1208966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Strength?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8320" y="2317143"/>
            <a:ext cx="146628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Instruments?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85455" y="3274107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Chords?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1638" y="3347815"/>
            <a:ext cx="1400724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Brightness?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27" y="2418560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Lyrics?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858925"/>
            <a:ext cx="1400724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Melody?</a:t>
            </a:r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2590800" y="2706525"/>
            <a:ext cx="533400" cy="803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600200"/>
            <a:ext cx="1802275" cy="1678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5867400" y="2700293"/>
            <a:ext cx="533400" cy="803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709" y="2480418"/>
            <a:ext cx="2544950" cy="140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81400"/>
            <a:ext cx="4114800" cy="318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42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040488"/>
            <a:ext cx="6553200" cy="4588912"/>
          </a:xfrm>
          <a:prstGeom prst="rect">
            <a:avLst/>
          </a:prstGeom>
        </p:spPr>
      </p:pic>
      <p:pic>
        <p:nvPicPr>
          <p:cNvPr id="6" name="H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410200" y="5795543"/>
            <a:ext cx="609600" cy="609600"/>
          </a:xfrm>
          <a:prstGeom prst="rect">
            <a:avLst/>
          </a:prstGeom>
        </p:spPr>
      </p:pic>
      <p:pic>
        <p:nvPicPr>
          <p:cNvPr id="7" name="Cl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24200" y="5795543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2067" y="1494906"/>
            <a:ext cx="6999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Trumpet, violin, horn, oboe, saxophone, clarinet, flute, bassoon.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606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Emotion ratings of instruments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7" y="1752600"/>
            <a:ext cx="8992636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22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365361"/>
            <a:ext cx="519113" cy="38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679" y="4811681"/>
            <a:ext cx="460670" cy="32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119" y="4496286"/>
            <a:ext cx="758214" cy="25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0" y="2724011"/>
            <a:ext cx="492135" cy="34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they sound different in emotion?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133850"/>
            <a:ext cx="6041312" cy="2724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2133600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Horn</a:t>
            </a:r>
            <a:endParaRPr lang="en-US" sz="2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4972705"/>
            <a:ext cx="1354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Clarinet</a:t>
            </a:r>
            <a:endParaRPr lang="en-US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736" y="1404938"/>
            <a:ext cx="5776468" cy="2633662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9" y="1487651"/>
            <a:ext cx="875067" cy="645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12" y="4170107"/>
            <a:ext cx="1143000" cy="80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0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Values that describe sounds’ features.</a:t>
                </a:r>
              </a:p>
              <a:p>
                <a:pPr lvl="1"/>
                <a:r>
                  <a:rPr lang="en-US" dirty="0" smtClean="0"/>
                  <a:t>For statistic analysis and machine learning.</a:t>
                </a:r>
              </a:p>
              <a:p>
                <a:r>
                  <a:rPr lang="en-US" dirty="0" smtClean="0"/>
                  <a:t>E.g., even/odd harmonic ratio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𝐴𝑚𝑝𝑙𝑖𝑡𝑢𝑑𝑒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h𝑎𝑟𝑚𝑜𝑛𝑖𝑐𝑠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𝐴𝑚𝑝𝑙𝑖𝑡𝑢𝑑𝑒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𝑜𝑑𝑑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h𝑎𝑟𝑚𝑜𝑛𝑖𝑐𝑠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The higher the even/odd ratio is, the happier a tone sounds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04" t="-1752" r="-2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895600"/>
            <a:ext cx="998851" cy="122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Musical features and emotion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 smtClean="0"/>
              <a:t>Energy</a:t>
            </a:r>
          </a:p>
          <a:p>
            <a:pPr lvl="1"/>
            <a:r>
              <a:rPr lang="en-US" dirty="0" err="1" smtClean="0"/>
              <a:t>Dramaticness</a:t>
            </a:r>
            <a:r>
              <a:rPr lang="en-US" dirty="0" smtClean="0"/>
              <a:t> </a:t>
            </a:r>
            <a:r>
              <a:rPr lang="en-US" dirty="0"/>
              <a:t>of a music </a:t>
            </a:r>
            <a:r>
              <a:rPr lang="en-US" dirty="0" smtClean="0"/>
              <a:t>clip.</a:t>
            </a:r>
            <a:endParaRPr lang="en-US" dirty="0"/>
          </a:p>
          <a:p>
            <a:pPr lvl="1"/>
            <a:r>
              <a:rPr lang="en-US" dirty="0"/>
              <a:t>E.g., root mean square energy, low energy, and loudness</a:t>
            </a:r>
          </a:p>
          <a:p>
            <a:pPr lvl="1"/>
            <a:r>
              <a:rPr lang="en-US" dirty="0" smtClean="0"/>
              <a:t>Energy ↑, arousal ↑.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48200"/>
            <a:ext cx="807554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2971800" y="4191000"/>
            <a:ext cx="1371600" cy="457200"/>
          </a:xfrm>
          <a:prstGeom prst="wedgeRectCallout">
            <a:avLst>
              <a:gd name="adj1" fmla="val -21954"/>
              <a:gd name="adj2" fmla="val -851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Strong or weak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3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Musical features and </a:t>
            </a:r>
            <a:r>
              <a:rPr lang="en-US" dirty="0" smtClean="0"/>
              <a:t>emotion (</a:t>
            </a:r>
            <a:r>
              <a:rPr lang="en-US" dirty="0"/>
              <a:t>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Rhythm</a:t>
            </a:r>
          </a:p>
          <a:p>
            <a:pPr lvl="1"/>
            <a:r>
              <a:rPr lang="en-US" dirty="0" smtClean="0"/>
              <a:t>Periodicity and strength </a:t>
            </a:r>
            <a:r>
              <a:rPr lang="en-US" dirty="0"/>
              <a:t>of </a:t>
            </a:r>
            <a:r>
              <a:rPr lang="en-US" dirty="0" smtClean="0"/>
              <a:t>the pulse pattern. </a:t>
            </a:r>
          </a:p>
          <a:p>
            <a:pPr lvl="1"/>
            <a:r>
              <a:rPr lang="en-US" dirty="0"/>
              <a:t>E.g., onset curve.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faster and stronger the rhythm, the higher the </a:t>
            </a:r>
            <a:r>
              <a:rPr lang="en-US" dirty="0" smtClean="0"/>
              <a:t>arousal.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91000"/>
            <a:ext cx="807806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4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Musical features and </a:t>
            </a:r>
            <a:r>
              <a:rPr lang="en-US" dirty="0" smtClean="0"/>
              <a:t>emotion (</a:t>
            </a:r>
            <a:r>
              <a:rPr lang="en-US" dirty="0"/>
              <a:t>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Melody</a:t>
            </a:r>
          </a:p>
          <a:p>
            <a:pPr lvl="1"/>
            <a:r>
              <a:rPr lang="en-US" dirty="0" smtClean="0"/>
              <a:t>Pitch, harmony. </a:t>
            </a:r>
          </a:p>
          <a:p>
            <a:pPr lvl="1"/>
            <a:r>
              <a:rPr lang="en-US" dirty="0"/>
              <a:t>E.g., </a:t>
            </a:r>
            <a:r>
              <a:rPr lang="en-US" dirty="0" err="1" smtClean="0"/>
              <a:t>chromagram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 smtClean="0"/>
              <a:t>No </a:t>
            </a:r>
            <a:r>
              <a:rPr lang="en-US" dirty="0"/>
              <a:t>clear correlation with emotion known</a:t>
            </a:r>
            <a:r>
              <a:rPr lang="en-US" dirty="0" smtClean="0"/>
              <a:t>.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60" y="3962400"/>
            <a:ext cx="764519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84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127" y="1295400"/>
            <a:ext cx="8229600" cy="4525963"/>
          </a:xfrm>
        </p:spPr>
        <p:txBody>
          <a:bodyPr/>
          <a:lstStyle/>
          <a:p>
            <a:r>
              <a:rPr lang="en-US" dirty="0" smtClean="0"/>
              <a:t>Timbre</a:t>
            </a:r>
          </a:p>
          <a:p>
            <a:pPr lvl="1"/>
            <a:r>
              <a:rPr lang="en-US" dirty="0" smtClean="0"/>
              <a:t>Color of sounds.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E.g., brightness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Brightness ↑, valence ↑, arousal ↑</a:t>
            </a:r>
          </a:p>
          <a:p>
            <a:pPr lvl="1"/>
            <a:r>
              <a:rPr lang="en-US" dirty="0"/>
              <a:t>Most </a:t>
            </a:r>
            <a:r>
              <a:rPr lang="en-US" dirty="0" smtClean="0"/>
              <a:t>salient in </a:t>
            </a:r>
            <a:r>
              <a:rPr lang="en-US" dirty="0"/>
              <a:t>music emotion </a:t>
            </a:r>
            <a:r>
              <a:rPr lang="en-US" dirty="0" smtClean="0"/>
              <a:t>recognition.</a:t>
            </a:r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Musical features and emotion </a:t>
            </a:r>
            <a:r>
              <a:rPr lang="en-US" dirty="0" smtClean="0"/>
              <a:t>(cont’d)</a:t>
            </a:r>
            <a:endParaRPr lang="en-US" dirty="0"/>
          </a:p>
        </p:txBody>
      </p:sp>
      <p:sp>
        <p:nvSpPr>
          <p:cNvPr id="4" name="Rectangular Callout 3"/>
          <p:cNvSpPr/>
          <p:nvPr/>
        </p:nvSpPr>
        <p:spPr>
          <a:xfrm>
            <a:off x="3929641" y="3513390"/>
            <a:ext cx="1219200" cy="53340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Positive or negative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28</a:t>
            </a:fld>
            <a:endParaRPr lang="en-US"/>
          </a:p>
        </p:txBody>
      </p:sp>
      <p:pic>
        <p:nvPicPr>
          <p:cNvPr id="7" name="Hn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2200" y="2509614"/>
            <a:ext cx="609600" cy="6096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1511447"/>
            <a:ext cx="1436258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Hn_nor.wav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943600" y="2483976"/>
            <a:ext cx="6096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7800" y="2590800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80937" y="2629748"/>
            <a:ext cx="10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Brighter: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8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9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computers know how we feel?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emotion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6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Music emotion perception</a:t>
            </a:r>
          </a:p>
          <a:p>
            <a:r>
              <a:rPr lang="en-US" dirty="0" smtClean="0"/>
              <a:t>Music emotion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06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 emotion perception</a:t>
            </a:r>
            <a:endParaRPr lang="en-US" dirty="0"/>
          </a:p>
        </p:txBody>
      </p:sp>
      <p:pic>
        <p:nvPicPr>
          <p:cNvPr id="4" name="cheerful-Hey_ju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1492" y="3886200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3429000"/>
            <a:ext cx="133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Hey Jude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069556" y="3581400"/>
            <a:ext cx="2845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Yesterday once more</a:t>
            </a:r>
            <a:endParaRPr lang="en-US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96" y="1541632"/>
            <a:ext cx="1477204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7"/>
          <p:cNvSpPr/>
          <p:nvPr/>
        </p:nvSpPr>
        <p:spPr>
          <a:xfrm rot="19510006">
            <a:off x="1850127" y="2897099"/>
            <a:ext cx="1576733" cy="466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3175410">
            <a:off x="5099641" y="2899411"/>
            <a:ext cx="1481385" cy="450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ular Callout 17"/>
          <p:cNvSpPr/>
          <p:nvPr/>
        </p:nvSpPr>
        <p:spPr>
          <a:xfrm>
            <a:off x="2057400" y="2021882"/>
            <a:ext cx="1090543" cy="568918"/>
          </a:xfrm>
          <a:prstGeom prst="wedgeRectCallout">
            <a:avLst>
              <a:gd name="adj1" fmla="val 67485"/>
              <a:gd name="adj2" fmla="val -9264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</a:t>
            </a:r>
            <a:r>
              <a:rPr lang="en-US" dirty="0" smtClean="0"/>
              <a:t>Happy??</a:t>
            </a:r>
            <a:endParaRPr lang="en-US" dirty="0"/>
          </a:p>
        </p:txBody>
      </p:sp>
      <p:sp>
        <p:nvSpPr>
          <p:cNvPr id="19" name="Rectangular Callout 18"/>
          <p:cNvSpPr/>
          <p:nvPr/>
        </p:nvSpPr>
        <p:spPr>
          <a:xfrm>
            <a:off x="5274613" y="2057400"/>
            <a:ext cx="897587" cy="521732"/>
          </a:xfrm>
          <a:prstGeom prst="wedgeRectCallout">
            <a:avLst>
              <a:gd name="adj1" fmla="val -73537"/>
              <a:gd name="adj2" fmla="val -1094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</a:t>
            </a:r>
            <a:r>
              <a:rPr lang="en-US" dirty="0" smtClean="0"/>
              <a:t>Sad??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841974" y="1447800"/>
            <a:ext cx="4850459" cy="2442865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89634" y="1295399"/>
            <a:ext cx="1934119" cy="554047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Music emotion perception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" y="3113257"/>
            <a:ext cx="838200" cy="381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329759" y="3276244"/>
            <a:ext cx="838200" cy="381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316" y="1849447"/>
            <a:ext cx="2141084" cy="1426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yesterday_once_mor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467600" y="3962400"/>
            <a:ext cx="609600" cy="6096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733800" y="3505200"/>
            <a:ext cx="1066800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419600" y="4029808"/>
            <a:ext cx="1208966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509655" y="4466419"/>
            <a:ext cx="1066800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Chords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185838" y="4540127"/>
            <a:ext cx="1400724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Brightness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124200" y="4119785"/>
            <a:ext cx="1400724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Melody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06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Music emotion recognition</a:t>
            </a:r>
            <a:endParaRPr lang="en-US" dirty="0"/>
          </a:p>
        </p:txBody>
      </p:sp>
      <p:pic>
        <p:nvPicPr>
          <p:cNvPr id="4" name="cheerful-Hey_jude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9092" y="3669268"/>
            <a:ext cx="609600" cy="609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3212068"/>
            <a:ext cx="1334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Hey Jude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172200" y="3276600"/>
            <a:ext cx="2845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Yesterday once more</a:t>
            </a:r>
            <a:endParaRPr lang="en-US" sz="2400" b="1" dirty="0"/>
          </a:p>
        </p:txBody>
      </p:sp>
      <p:pic>
        <p:nvPicPr>
          <p:cNvPr id="7" name="sad-Yesterday_once_more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65124" y="3816683"/>
            <a:ext cx="609600" cy="609600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987104"/>
            <a:ext cx="14954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1694721" y="2898191"/>
            <a:ext cx="1576733" cy="4662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0800000">
            <a:off x="5068045" y="2913607"/>
            <a:ext cx="1481385" cy="45086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ular Callout 11"/>
          <p:cNvSpPr/>
          <p:nvPr/>
        </p:nvSpPr>
        <p:spPr>
          <a:xfrm>
            <a:off x="2362200" y="3891979"/>
            <a:ext cx="998208" cy="457200"/>
          </a:xfrm>
          <a:prstGeom prst="wedgeRectCallout">
            <a:avLst>
              <a:gd name="adj1" fmla="val 67485"/>
              <a:gd name="adj2" fmla="val -9264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Happy??</a:t>
            </a:r>
            <a:endParaRPr lang="en-US" dirty="0"/>
          </a:p>
        </p:txBody>
      </p:sp>
      <p:sp>
        <p:nvSpPr>
          <p:cNvPr id="17" name="Rectangular Callout 16"/>
          <p:cNvSpPr/>
          <p:nvPr/>
        </p:nvSpPr>
        <p:spPr>
          <a:xfrm>
            <a:off x="5176035" y="3891979"/>
            <a:ext cx="741121" cy="457200"/>
          </a:xfrm>
          <a:prstGeom prst="wedgeRectCallout">
            <a:avLst>
              <a:gd name="adj1" fmla="val -73537"/>
              <a:gd name="adj2" fmla="val -1094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Sad??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712968" y="2373659"/>
            <a:ext cx="4850459" cy="228620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85800" y="2896325"/>
            <a:ext cx="838200" cy="381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Happy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77359" y="2908076"/>
            <a:ext cx="838200" cy="381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Sad</a:t>
            </a:r>
            <a:endParaRPr lang="en-US" dirty="0"/>
          </a:p>
        </p:txBody>
      </p:sp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975" y="4343400"/>
            <a:ext cx="3172967" cy="2107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31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111321" y="1290415"/>
            <a:ext cx="1066800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419600" y="1815023"/>
            <a:ext cx="1208966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09655" y="2251634"/>
            <a:ext cx="1066800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Chords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185838" y="2325342"/>
            <a:ext cx="1400724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Brightness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124200" y="1905000"/>
            <a:ext cx="1400724" cy="61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Melody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09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5" grpId="0"/>
      <p:bldP spid="6" grpId="0"/>
      <p:bldP spid="14" grpId="0" animBg="1"/>
      <p:bldP spid="15" grpId="0" animBg="1"/>
      <p:bldP spid="12" grpId="0" animBg="1"/>
      <p:bldP spid="17" grpId="0" animBg="1"/>
      <p:bldP spid="23" grpId="0" animBg="1"/>
      <p:bldP spid="20" grpId="0" animBg="1"/>
      <p:bldP spid="26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– </a:t>
            </a:r>
            <a:r>
              <a:rPr lang="en-US" dirty="0" err="1" smtClean="0"/>
              <a:t>Sensbeat</a:t>
            </a:r>
            <a:r>
              <a:rPr lang="en-US" dirty="0" smtClean="0"/>
              <a:t> music emotion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85158"/>
            <a:ext cx="2895600" cy="51363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2400" y="2057400"/>
            <a:ext cx="2057400" cy="20574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352800" y="2057400"/>
            <a:ext cx="5791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There are 37m songs in </a:t>
            </a:r>
            <a:r>
              <a:rPr lang="en-US" sz="3600" b="1" dirty="0" err="1" smtClean="0"/>
              <a:t>itunes</a:t>
            </a:r>
            <a:r>
              <a:rPr lang="en-US" sz="3600" b="1" dirty="0" smtClean="0"/>
              <a:t>. </a:t>
            </a:r>
          </a:p>
          <a:p>
            <a:endParaRPr lang="en-US" sz="3600" b="1" dirty="0" smtClean="0"/>
          </a:p>
          <a:p>
            <a:r>
              <a:rPr lang="en-US" sz="3600" b="1" dirty="0" smtClean="0"/>
              <a:t>How do we know the emotions of all the songs?</a:t>
            </a:r>
          </a:p>
          <a:p>
            <a:r>
              <a:rPr lang="en-US" sz="3600" b="1" dirty="0" smtClean="0"/>
              <a:t> </a:t>
            </a:r>
          </a:p>
          <a:p>
            <a:r>
              <a:rPr lang="en-US" sz="3600" b="1" dirty="0" smtClean="0"/>
              <a:t>How about new songs in the future?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578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6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05" y="3586809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82" y="2501022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88" y="3043953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43" y="2670403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488" y="4150015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1" y="1973720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653" y="3725004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81" y="1279113"/>
            <a:ext cx="656569" cy="65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7"/>
          <p:cNvSpPr/>
          <p:nvPr/>
        </p:nvSpPr>
        <p:spPr>
          <a:xfrm>
            <a:off x="7159321" y="1219200"/>
            <a:ext cx="1604987" cy="773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Labeled Music</a:t>
            </a:r>
            <a:endParaRPr lang="zh-CN" altLang="en-US" sz="2400" b="1" dirty="0"/>
          </a:p>
        </p:txBody>
      </p:sp>
      <p:pic>
        <p:nvPicPr>
          <p:cNvPr id="18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381" y="2180898"/>
            <a:ext cx="643105" cy="64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9"/>
          <p:cNvSpPr/>
          <p:nvPr/>
        </p:nvSpPr>
        <p:spPr>
          <a:xfrm>
            <a:off x="7157623" y="2190703"/>
            <a:ext cx="1604987" cy="7739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Unlabeled Music</a:t>
            </a:r>
            <a:endParaRPr lang="zh-CN" altLang="en-US" sz="2400" b="1" dirty="0"/>
          </a:p>
        </p:txBody>
      </p:sp>
      <p:pic>
        <p:nvPicPr>
          <p:cNvPr id="20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808" y="5320085"/>
            <a:ext cx="1059309" cy="105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右箭头 21"/>
          <p:cNvSpPr/>
          <p:nvPr/>
        </p:nvSpPr>
        <p:spPr>
          <a:xfrm>
            <a:off x="3722962" y="3571253"/>
            <a:ext cx="863798" cy="424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Picture 2" descr="https://encrypted-tbn3.google.com/images?q=tbn:ANd9GcTtQiiBoOOOUIr7RS-mxysdveXm6C-MRdX6UwMXsd6OoM-zzUu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60" y="2894183"/>
            <a:ext cx="1661640" cy="166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右箭头 23"/>
          <p:cNvSpPr/>
          <p:nvPr/>
        </p:nvSpPr>
        <p:spPr>
          <a:xfrm rot="5400000">
            <a:off x="5144863" y="4603286"/>
            <a:ext cx="807200" cy="4240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2"/>
          <p:cNvSpPr/>
          <p:nvPr/>
        </p:nvSpPr>
        <p:spPr>
          <a:xfrm>
            <a:off x="3722962" y="3043953"/>
            <a:ext cx="863798" cy="359637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Train</a:t>
            </a:r>
            <a:endParaRPr lang="zh-CN" altLang="en-US" dirty="0"/>
          </a:p>
        </p:txBody>
      </p:sp>
      <p:sp>
        <p:nvSpPr>
          <p:cNvPr id="25" name="矩形 25"/>
          <p:cNvSpPr/>
          <p:nvPr/>
        </p:nvSpPr>
        <p:spPr>
          <a:xfrm>
            <a:off x="4438726" y="4660657"/>
            <a:ext cx="863798" cy="359637"/>
          </a:xfrm>
          <a:prstGeom prst="rect">
            <a:avLst/>
          </a:prstGeom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Predict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33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159321" y="3417710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Tempo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467600" y="3942318"/>
            <a:ext cx="1208966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557655" y="4438685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Chords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233838" y="4512393"/>
            <a:ext cx="1400724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Brightness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179127" y="3583138"/>
            <a:ext cx="1066800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Lyrics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172200" y="4023503"/>
            <a:ext cx="1400724" cy="61458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Melody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98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</a:t>
            </a:r>
            <a:r>
              <a:rPr lang="en-US" dirty="0" smtClean="0"/>
              <a:t>learning – labels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AllMusic</a:t>
            </a:r>
            <a:r>
              <a:rPr lang="en-US" dirty="0" smtClean="0"/>
              <a:t> – 300 emotions labeled on 10000 songs.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2638425"/>
            <a:ext cx="6334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98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Machine learning – features extraction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Recall: </a:t>
                </a:r>
                <a:r>
                  <a:rPr lang="en-US" dirty="0"/>
                  <a:t>even/odd harmonic ratio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𝐴𝑚𝑝𝑙𝑖𝑡𝑢𝑑𝑒𝑠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𝑒𝑣𝑒𝑛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h𝑎𝑟𝑚𝑜𝑛𝑖𝑐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𝐴𝑚𝑝𝑙𝑖𝑡𝑢𝑑𝑒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𝑜𝑑𝑑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h𝑎𝑟𝑚𝑜𝑛𝑖𝑐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Other features: brightness, tempo, loudness…</a:t>
                </a:r>
              </a:p>
              <a:p>
                <a:r>
                  <a:rPr lang="en-US" dirty="0" smtClean="0"/>
                  <a:t>Represent features as a vector: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Calculate distance (cosine, Euclidean) between vectors.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481" t="-3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3616234"/>
            <a:ext cx="2743200" cy="148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5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Sensbeat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429000"/>
            <a:ext cx="3317194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47613"/>
            <a:ext cx="1752600" cy="951412"/>
          </a:xfrm>
          <a:prstGeom prst="rect">
            <a:avLst/>
          </a:prstGeom>
        </p:spPr>
      </p:pic>
      <p:pic>
        <p:nvPicPr>
          <p:cNvPr id="7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82" y="2584874"/>
            <a:ext cx="592555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68" y="1884954"/>
            <a:ext cx="592555" cy="58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09191" y="5894168"/>
            <a:ext cx="380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10k emotion-song pairs from </a:t>
            </a:r>
            <a:r>
              <a:rPr lang="en-US" dirty="0" err="1" smtClean="0"/>
              <a:t>AllMusic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496441"/>
            <a:ext cx="2085975" cy="1949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77000" y="4846926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37m songs in </a:t>
            </a:r>
            <a:r>
              <a:rPr lang="en-US" dirty="0" err="1" smtClean="0"/>
              <a:t>Itunes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2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764033"/>
            <a:ext cx="387736" cy="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137" y="2358466"/>
            <a:ext cx="387736" cy="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521506"/>
            <a:ext cx="1752600" cy="951412"/>
          </a:xfrm>
          <a:prstGeom prst="rect">
            <a:avLst/>
          </a:prstGeom>
        </p:spPr>
      </p:pic>
      <p:sp>
        <p:nvSpPr>
          <p:cNvPr id="15" name="Left-Right Arrow 14"/>
          <p:cNvSpPr/>
          <p:nvPr/>
        </p:nvSpPr>
        <p:spPr>
          <a:xfrm rot="20831233">
            <a:off x="3613600" y="1836375"/>
            <a:ext cx="1828800" cy="68707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203263" y="2714359"/>
            <a:ext cx="284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distance and label.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28" y="1219200"/>
            <a:ext cx="3321777" cy="590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9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Music emotion properties – for music emotion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Genre-specific</a:t>
            </a:r>
          </a:p>
          <a:p>
            <a:r>
              <a:rPr lang="en-US" dirty="0" smtClean="0"/>
              <a:t>Personal/context dependent</a:t>
            </a:r>
          </a:p>
          <a:p>
            <a:r>
              <a:rPr lang="en-US" dirty="0" smtClean="0"/>
              <a:t>Time-varying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99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Genre-specific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 smtClean="0"/>
              <a:t>Imagine if you are a classical music listener, what emotion you perceive from heavy metal?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Rectangle 5"/>
          <p:cNvSpPr/>
          <p:nvPr/>
        </p:nvSpPr>
        <p:spPr>
          <a:xfrm>
            <a:off x="2667000" y="4231226"/>
            <a:ext cx="3810000" cy="1981200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Important for music emotion recognition!</a:t>
            </a:r>
            <a:endParaRPr lang="en-US" sz="4400" b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38</a:t>
            </a:fld>
            <a:endParaRPr lang="en-US"/>
          </a:p>
        </p:txBody>
      </p:sp>
      <p:pic>
        <p:nvPicPr>
          <p:cNvPr id="9" name="heavy_metal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36679" y="3429000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55679" y="3048000"/>
            <a:ext cx="1349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Heavy metal</a:t>
            </a:r>
            <a:endParaRPr lang="en-US" dirty="0"/>
          </a:p>
        </p:txBody>
      </p:sp>
      <p:pic>
        <p:nvPicPr>
          <p:cNvPr id="11" name="月光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36279" y="3429000"/>
            <a:ext cx="609600" cy="6096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07679" y="3048000"/>
            <a:ext cx="96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66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 animBg="1"/>
      <p:bldP spid="10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Personal/context dependent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Music emotion is affected by:</a:t>
            </a:r>
            <a:endParaRPr lang="en-US" dirty="0"/>
          </a:p>
          <a:p>
            <a:pPr lvl="1"/>
            <a:r>
              <a:rPr lang="en-US" dirty="0"/>
              <a:t>Taste, age; activity, physical condition, previous music,  background environment, weather…</a:t>
            </a:r>
          </a:p>
          <a:p>
            <a:pPr lvl="1"/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 smtClean="0"/>
              <a:t>recommendation: based on the personality and context, what music shall we recommend?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0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may </a:t>
            </a:r>
            <a:r>
              <a:rPr lang="en-US" smtClean="0"/>
              <a:t>be included </a:t>
            </a:r>
            <a:r>
              <a:rPr lang="en-US" dirty="0" smtClean="0"/>
              <a:t>in mid-term?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pts. Basic concepts (no calculation)</a:t>
            </a:r>
          </a:p>
          <a:p>
            <a:r>
              <a:rPr lang="en-US" dirty="0" smtClean="0"/>
              <a:t>p13-p17</a:t>
            </a:r>
          </a:p>
          <a:p>
            <a:r>
              <a:rPr lang="en-US" dirty="0" smtClean="0"/>
              <a:t>p24-p28</a:t>
            </a:r>
          </a:p>
          <a:p>
            <a:r>
              <a:rPr lang="en-US" dirty="0"/>
              <a:t>p</a:t>
            </a:r>
            <a:r>
              <a:rPr lang="en-US" dirty="0" smtClean="0"/>
              <a:t>37-p42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395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090" y="5430235"/>
            <a:ext cx="958910" cy="1446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Personal/context dependent (cont’d)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0295"/>
            <a:ext cx="5129212" cy="3096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5791200" y="2362200"/>
            <a:ext cx="762000" cy="51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768980" y="2133600"/>
            <a:ext cx="17654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“Tears in </a:t>
            </a:r>
          </a:p>
          <a:p>
            <a:r>
              <a:rPr lang="en-US" sz="3200" b="1" dirty="0" smtClean="0"/>
              <a:t>Heaven”</a:t>
            </a:r>
            <a:endParaRPr lang="en-US" sz="3200" b="1" dirty="0"/>
          </a:p>
        </p:txBody>
      </p:sp>
      <p:sp>
        <p:nvSpPr>
          <p:cNvPr id="10" name="Right Arrow 9"/>
          <p:cNvSpPr/>
          <p:nvPr/>
        </p:nvSpPr>
        <p:spPr>
          <a:xfrm rot="5400000">
            <a:off x="7270690" y="3352800"/>
            <a:ext cx="762000" cy="51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02" y="4064925"/>
            <a:ext cx="966788" cy="13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5322791"/>
            <a:ext cx="1525805" cy="153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/>
          <p:cNvSpPr/>
          <p:nvPr/>
        </p:nvSpPr>
        <p:spPr>
          <a:xfrm rot="8856794">
            <a:off x="6319163" y="4730282"/>
            <a:ext cx="762000" cy="51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3405588">
            <a:off x="7953703" y="4949869"/>
            <a:ext cx="762000" cy="516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4325" y="4830070"/>
            <a:ext cx="48343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Songs to recommend when you feel:</a:t>
            </a:r>
          </a:p>
          <a:p>
            <a:endParaRPr lang="en-US" sz="2400" b="1" dirty="0" smtClean="0"/>
          </a:p>
          <a:p>
            <a:r>
              <a:rPr lang="en-US" sz="2400" b="1" dirty="0" smtClean="0"/>
              <a:t>Sad: sad or calm songs.</a:t>
            </a:r>
          </a:p>
          <a:p>
            <a:r>
              <a:rPr lang="en-US" sz="2400" b="1" dirty="0" smtClean="0"/>
              <a:t>Bored: angry or fun songs…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3385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3" grpId="0" animBg="1"/>
      <p:bldP spid="14" grpId="0" animBg="1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Time-varying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We are the champion: theme A? theme B?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Music usually have multiple emotions.</a:t>
            </a:r>
          </a:p>
          <a:p>
            <a:r>
              <a:rPr lang="en-US" dirty="0" smtClean="0"/>
              <a:t>Emotion changes along time. How?</a:t>
            </a:r>
          </a:p>
          <a:p>
            <a:pPr lvl="1"/>
            <a:r>
              <a:rPr lang="en-US" dirty="0" smtClean="0"/>
              <a:t>romantic -&gt; sad -&gt; sarcastic -&gt; angry -&gt; CRAZY?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0" y="2057400"/>
            <a:ext cx="5019675" cy="2571750"/>
          </a:xfrm>
          <a:prstGeom prst="rect">
            <a:avLst/>
          </a:prstGeom>
        </p:spPr>
      </p:pic>
      <p:pic>
        <p:nvPicPr>
          <p:cNvPr id="6" name="Queen - We Are The Champions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5964" y="3823710"/>
            <a:ext cx="609600" cy="609600"/>
          </a:xfrm>
          <a:prstGeom prst="rect">
            <a:avLst/>
          </a:prstGeom>
        </p:spPr>
      </p:pic>
      <p:pic>
        <p:nvPicPr>
          <p:cNvPr id="7" name="Queen - We Are The Champions-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5964" y="1959264"/>
            <a:ext cx="609600" cy="609600"/>
          </a:xfrm>
          <a:prstGeom prst="rect">
            <a:avLst/>
          </a:prstGeom>
        </p:spPr>
      </p:pic>
      <p:pic>
        <p:nvPicPr>
          <p:cNvPr id="8" name="Queen - We Are The Champions-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45964" y="28952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5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4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50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52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Time-varying (cont’d)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advertisement: You will be paid 200+ HKD for listening great music for 1.5 hours!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623764"/>
            <a:ext cx="4572000" cy="411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 &amp; A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3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Hope you enjoy!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75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MUSIC EMOTION?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7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encrypted-tbn3.google.com/images?q=tbn:ANd9GcRedUBnOV-Ozg157yWCKcbQau_HSwXeDTTaibhSri5z9SCsZ8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108050"/>
            <a:ext cx="2676189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Music &amp; Emotion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Music is the shorthand of emotion.  </a:t>
            </a:r>
            <a:r>
              <a:rPr lang="en-US" altLang="zh-CN" i="1" dirty="0"/>
              <a:t>~Leo </a:t>
            </a:r>
            <a:r>
              <a:rPr lang="en-US" altLang="zh-CN" i="1" dirty="0" smtClean="0"/>
              <a:t>Tolstoy</a:t>
            </a:r>
          </a:p>
          <a:p>
            <a:pPr marL="0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Music is the only means whereby we feel emotions in their universality.  </a:t>
            </a:r>
            <a:r>
              <a:rPr lang="en-US" altLang="zh-CN" i="1" dirty="0" smtClean="0"/>
              <a:t>~H.A. Overstreet</a:t>
            </a:r>
            <a:endParaRPr lang="zh-CN" alt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73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music affects emotion?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Music affects physical conditions such </a:t>
            </a:r>
            <a:r>
              <a:rPr lang="en-US" dirty="0"/>
              <a:t>as </a:t>
            </a:r>
            <a:r>
              <a:rPr lang="en-US" dirty="0" smtClean="0"/>
              <a:t>respiration, </a:t>
            </a:r>
            <a:r>
              <a:rPr lang="en-US" dirty="0"/>
              <a:t>heart beat rate, </a:t>
            </a:r>
            <a:r>
              <a:rPr lang="en-US" dirty="0" smtClean="0"/>
              <a:t>skin conductivity, etc.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Music </a:t>
            </a:r>
            <a:r>
              <a:rPr lang="en-US" dirty="0"/>
              <a:t>affects </a:t>
            </a:r>
            <a:r>
              <a:rPr lang="en-US" dirty="0" smtClean="0"/>
              <a:t>purchase intention, choice, brand attitude, etc.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2362200"/>
            <a:ext cx="3733800" cy="2861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 – emotion triggering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85360"/>
            <a:ext cx="5288785" cy="352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350" y="3505200"/>
            <a:ext cx="4457700" cy="300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9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Applications – information retrieval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86" y="1487914"/>
            <a:ext cx="5267325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7" y="1847850"/>
            <a:ext cx="1414463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4" y="4090987"/>
            <a:ext cx="32099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35F7E-667F-474B-965D-3788BE7E63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41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16148</TotalTime>
  <Words>888</Words>
  <Application>Microsoft Office PowerPoint</Application>
  <PresentationFormat>On-screen Show (4:3)</PresentationFormat>
  <Paragraphs>284</Paragraphs>
  <Slides>44</Slides>
  <Notes>1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宋体</vt:lpstr>
      <vt:lpstr>Arial</vt:lpstr>
      <vt:lpstr>Calibri</vt:lpstr>
      <vt:lpstr>Cambria Math</vt:lpstr>
      <vt:lpstr>Courier New</vt:lpstr>
      <vt:lpstr>Office Theme</vt:lpstr>
      <vt:lpstr>Music Emotion</vt:lpstr>
      <vt:lpstr>What can music emotion be used for?</vt:lpstr>
      <vt:lpstr>Outline</vt:lpstr>
      <vt:lpstr>What may be included in mid-term?</vt:lpstr>
      <vt:lpstr>What is MUSIC EMOTION?</vt:lpstr>
      <vt:lpstr>Music &amp; Emotion</vt:lpstr>
      <vt:lpstr>Does music affects emotion?</vt:lpstr>
      <vt:lpstr>Applications – emotion triggering</vt:lpstr>
      <vt:lpstr>Applications – information retrieval</vt:lpstr>
      <vt:lpstr>Applications - Stereomood</vt:lpstr>
      <vt:lpstr>Applications - Sensbeat</vt:lpstr>
      <vt:lpstr>Applications – Sensbeat (cont’d)</vt:lpstr>
      <vt:lpstr>Music emotion - definition</vt:lpstr>
      <vt:lpstr>Music emotion perception and recognition</vt:lpstr>
      <vt:lpstr>How to represent emotion? </vt:lpstr>
      <vt:lpstr>How to represent emotion: Dimensional model</vt:lpstr>
      <vt:lpstr>Categorical vs. Dimensional</vt:lpstr>
      <vt:lpstr>What makes us fell?</vt:lpstr>
      <vt:lpstr>Music emotion perception</vt:lpstr>
      <vt:lpstr>Methodology</vt:lpstr>
      <vt:lpstr>Example</vt:lpstr>
      <vt:lpstr>Emotion ratings of instruments</vt:lpstr>
      <vt:lpstr>Why they sound different in emotion?</vt:lpstr>
      <vt:lpstr>Feature Extraction</vt:lpstr>
      <vt:lpstr>Musical features and emotion</vt:lpstr>
      <vt:lpstr>Musical features and emotion (cont’d)</vt:lpstr>
      <vt:lpstr>Musical features and emotion (cont’d)</vt:lpstr>
      <vt:lpstr>Musical features and emotion (cont’d)</vt:lpstr>
      <vt:lpstr>How computers know how we feel?</vt:lpstr>
      <vt:lpstr>Music emotion perception</vt:lpstr>
      <vt:lpstr>Music emotion recognition</vt:lpstr>
      <vt:lpstr>Example – Sensbeat music emotion recognition</vt:lpstr>
      <vt:lpstr>Machine learning</vt:lpstr>
      <vt:lpstr>Machine learning – labels</vt:lpstr>
      <vt:lpstr>Machine learning – features extraction</vt:lpstr>
      <vt:lpstr>In Sensbeat…</vt:lpstr>
      <vt:lpstr>Music emotion properties – for music emotion recognition</vt:lpstr>
      <vt:lpstr>Genre-specific</vt:lpstr>
      <vt:lpstr>Personal/context dependent</vt:lpstr>
      <vt:lpstr>Personal/context dependent (cont’d)</vt:lpstr>
      <vt:lpstr>Time-varying</vt:lpstr>
      <vt:lpstr>Time-varying (cont’d)</vt:lpstr>
      <vt:lpstr>Q &amp; A</vt:lpstr>
      <vt:lpstr>Thank you!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Emotion</dc:title>
  <dc:creator>WU Bin</dc:creator>
  <cp:lastModifiedBy>WU Bin</cp:lastModifiedBy>
  <cp:revision>749</cp:revision>
  <cp:lastPrinted>2013-09-04T03:31:56Z</cp:lastPrinted>
  <dcterms:created xsi:type="dcterms:W3CDTF">2013-08-26T01:41:55Z</dcterms:created>
  <dcterms:modified xsi:type="dcterms:W3CDTF">2014-04-02T17:09:24Z</dcterms:modified>
</cp:coreProperties>
</file>